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359" r:id="rId2"/>
    <p:sldId id="392" r:id="rId3"/>
    <p:sldId id="261" r:id="rId4"/>
    <p:sldId id="286" r:id="rId5"/>
    <p:sldId id="263" r:id="rId6"/>
    <p:sldId id="427" r:id="rId7"/>
    <p:sldId id="265" r:id="rId8"/>
    <p:sldId id="284" r:id="rId9"/>
    <p:sldId id="267" r:id="rId10"/>
    <p:sldId id="283" r:id="rId11"/>
    <p:sldId id="269" r:id="rId12"/>
    <p:sldId id="282" r:id="rId13"/>
    <p:sldId id="271" r:id="rId14"/>
    <p:sldId id="281" r:id="rId15"/>
    <p:sldId id="273" r:id="rId16"/>
    <p:sldId id="280" r:id="rId17"/>
    <p:sldId id="275" r:id="rId18"/>
    <p:sldId id="279" r:id="rId19"/>
    <p:sldId id="277" r:id="rId20"/>
    <p:sldId id="278" r:id="rId21"/>
    <p:sldId id="288" r:id="rId22"/>
    <p:sldId id="289" r:id="rId23"/>
    <p:sldId id="294" r:id="rId24"/>
    <p:sldId id="293" r:id="rId25"/>
    <p:sldId id="296" r:id="rId26"/>
    <p:sldId id="297" r:id="rId27"/>
    <p:sldId id="299" r:id="rId28"/>
    <p:sldId id="300" r:id="rId29"/>
    <p:sldId id="302" r:id="rId30"/>
    <p:sldId id="303" r:id="rId31"/>
    <p:sldId id="305" r:id="rId32"/>
    <p:sldId id="306" r:id="rId33"/>
    <p:sldId id="311" r:id="rId34"/>
    <p:sldId id="312" r:id="rId35"/>
    <p:sldId id="314" r:id="rId36"/>
    <p:sldId id="315" r:id="rId37"/>
    <p:sldId id="317" r:id="rId38"/>
    <p:sldId id="318" r:id="rId39"/>
    <p:sldId id="320" r:id="rId40"/>
    <p:sldId id="321" r:id="rId41"/>
    <p:sldId id="323" r:id="rId42"/>
    <p:sldId id="395" r:id="rId43"/>
    <p:sldId id="328" r:id="rId44"/>
    <p:sldId id="412" r:id="rId45"/>
    <p:sldId id="413" r:id="rId46"/>
    <p:sldId id="414" r:id="rId47"/>
    <p:sldId id="415" r:id="rId48"/>
    <p:sldId id="416" r:id="rId49"/>
    <p:sldId id="417" r:id="rId50"/>
    <p:sldId id="418" r:id="rId51"/>
    <p:sldId id="419" r:id="rId52"/>
    <p:sldId id="420" r:id="rId53"/>
    <p:sldId id="421" r:id="rId54"/>
    <p:sldId id="422" r:id="rId55"/>
    <p:sldId id="423" r:id="rId56"/>
    <p:sldId id="424" r:id="rId57"/>
    <p:sldId id="425" r:id="rId58"/>
    <p:sldId id="426" r:id="rId59"/>
    <p:sldId id="428" r:id="rId60"/>
    <p:sldId id="429" r:id="rId61"/>
    <p:sldId id="430" r:id="rId62"/>
    <p:sldId id="431" r:id="rId63"/>
    <p:sldId id="361" r:id="rId64"/>
    <p:sldId id="363" r:id="rId65"/>
    <p:sldId id="365" r:id="rId66"/>
    <p:sldId id="408" r:id="rId67"/>
    <p:sldId id="368" r:id="rId68"/>
    <p:sldId id="409" r:id="rId69"/>
    <p:sldId id="371" r:id="rId70"/>
    <p:sldId id="411" r:id="rId71"/>
    <p:sldId id="374" r:id="rId72"/>
    <p:sldId id="375" r:id="rId73"/>
    <p:sldId id="378" r:id="rId74"/>
    <p:sldId id="377" r:id="rId75"/>
    <p:sldId id="380" r:id="rId76"/>
    <p:sldId id="381" r:id="rId77"/>
    <p:sldId id="383" r:id="rId78"/>
    <p:sldId id="384" r:id="rId79"/>
    <p:sldId id="386" r:id="rId80"/>
    <p:sldId id="387" r:id="rId81"/>
    <p:sldId id="389" r:id="rId82"/>
    <p:sldId id="390" r:id="rId83"/>
    <p:sldId id="432" r:id="rId84"/>
    <p:sldId id="433" r:id="rId85"/>
    <p:sldId id="391" r:id="rId8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-1434" y="-1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theme" Target="theme/theme1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presProps" Target="pres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tableStyles" Target="tableStyles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en-GB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Time for a break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That’s the end of </a:t>
            </a:r>
            <a:r>
              <a:rPr lang="en-GB" smtClean="0"/>
              <a:t>the quiz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521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In 2011, The Chambers Dictionary defined what as 'a cake, long in shape but short in duration‘?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err="1" smtClean="0"/>
              <a:t>eccles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>
                <a:solidFill>
                  <a:srgbClr val="FF0000"/>
                </a:solidFill>
              </a:rPr>
              <a:t>éclair </a:t>
            </a:r>
            <a:endParaRPr lang="en-GB" dirty="0">
              <a:solidFill>
                <a:srgbClr val="FF0000"/>
              </a:solidFill>
            </a:endParaRPr>
          </a:p>
          <a:p>
            <a:pPr marL="651510" indent="-514350">
              <a:buFont typeface="+mj-lt"/>
              <a:buAutoNum type="alphaUcPeriod"/>
            </a:pPr>
            <a:r>
              <a:rPr lang="en-GB" dirty="0" err="1" smtClean="0"/>
              <a:t>gâteau</a:t>
            </a:r>
            <a:r>
              <a:rPr lang="en-GB" dirty="0" smtClean="0"/>
              <a:t> </a:t>
            </a:r>
            <a:r>
              <a:rPr lang="en-GB" dirty="0"/>
              <a:t>au </a:t>
            </a:r>
            <a:r>
              <a:rPr lang="en-GB" dirty="0" err="1"/>
              <a:t>yaourt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err="1" smtClean="0"/>
              <a:t>sękacz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6212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Which is the most visited country in the world?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USA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Cambodia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France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UK</a:t>
            </a:r>
          </a:p>
        </p:txBody>
      </p:sp>
    </p:spTree>
    <p:extLst>
      <p:ext uri="{BB962C8B-B14F-4D97-AF65-F5344CB8AC3E}">
        <p14:creationId xmlns:p14="http://schemas.microsoft.com/office/powerpoint/2010/main" val="3883205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Which is the most visited country in the world?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USA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Cambodia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France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UK</a:t>
            </a:r>
          </a:p>
        </p:txBody>
      </p:sp>
    </p:spTree>
    <p:extLst>
      <p:ext uri="{BB962C8B-B14F-4D97-AF65-F5344CB8AC3E}">
        <p14:creationId xmlns:p14="http://schemas.microsoft.com/office/powerpoint/2010/main" val="75251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A tree which has darker leaves than surrounding trees can indicate what</a:t>
            </a:r>
          </a:p>
          <a:p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There’s a dead body buried beneath it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It is a favoured spot for later animals to urinate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It is located over a fresh water source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It is getting less sunlight</a:t>
            </a:r>
          </a:p>
        </p:txBody>
      </p:sp>
    </p:spTree>
    <p:extLst>
      <p:ext uri="{BB962C8B-B14F-4D97-AF65-F5344CB8AC3E}">
        <p14:creationId xmlns:p14="http://schemas.microsoft.com/office/powerpoint/2010/main" val="225499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A tree which has darker leaves than surrounding trees can indicate what</a:t>
            </a:r>
          </a:p>
          <a:p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There’s a dead body buried beneath it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It is a favoured spot for later animals to urinate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It is located over a fresh water source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It is getting less sunlight</a:t>
            </a:r>
          </a:p>
        </p:txBody>
      </p:sp>
    </p:spTree>
    <p:extLst>
      <p:ext uri="{BB962C8B-B14F-4D97-AF65-F5344CB8AC3E}">
        <p14:creationId xmlns:p14="http://schemas.microsoft.com/office/powerpoint/2010/main" val="364485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A Thai national park was tired of tourists leaving their trash around campsites, so has recently started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Building temples with the bottles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Having </a:t>
            </a:r>
            <a:r>
              <a:rPr lang="en-GB" dirty="0" err="1"/>
              <a:t>bonefire</a:t>
            </a:r>
            <a:r>
              <a:rPr lang="en-GB" dirty="0"/>
              <a:t> weekends for locals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Recycling into “do not litter” signs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Mailing it back to its original owners, </a:t>
            </a:r>
          </a:p>
        </p:txBody>
      </p:sp>
    </p:spTree>
    <p:extLst>
      <p:ext uri="{BB962C8B-B14F-4D97-AF65-F5344CB8AC3E}">
        <p14:creationId xmlns:p14="http://schemas.microsoft.com/office/powerpoint/2010/main" val="304388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54162"/>
            <a:ext cx="8686800" cy="5115198"/>
          </a:xfrm>
        </p:spPr>
        <p:txBody>
          <a:bodyPr>
            <a:normAutofit fontScale="92500" lnSpcReduction="10000"/>
          </a:bodyPr>
          <a:lstStyle/>
          <a:p>
            <a:pPr marL="137160" indent="0">
              <a:buNone/>
            </a:pPr>
            <a:r>
              <a:rPr lang="en-GB" dirty="0"/>
              <a:t>A Thai national park was tired of tourists leaving their trash around campsites, so has recently started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Building temples with the bottles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Having </a:t>
            </a:r>
            <a:r>
              <a:rPr lang="en-GB" dirty="0" err="1"/>
              <a:t>bonefire</a:t>
            </a:r>
            <a:r>
              <a:rPr lang="en-GB" dirty="0"/>
              <a:t> weekends for locals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Recycling into “do not litter” signs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Mailing it back to its original owners, </a:t>
            </a:r>
          </a:p>
          <a:p>
            <a:pPr marL="137160" indent="0">
              <a:buNone/>
            </a:pPr>
            <a:r>
              <a:rPr lang="en-GB" dirty="0">
                <a:solidFill>
                  <a:srgbClr val="FF0000"/>
                </a:solidFill>
              </a:rPr>
              <a:t>with a note that says "you forgot something at </a:t>
            </a:r>
            <a:r>
              <a:rPr lang="en-GB" dirty="0" err="1">
                <a:solidFill>
                  <a:srgbClr val="FF0000"/>
                </a:solidFill>
              </a:rPr>
              <a:t>Khao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Yai</a:t>
            </a:r>
            <a:r>
              <a:rPr lang="en-GB" dirty="0">
                <a:solidFill>
                  <a:srgbClr val="FF0000"/>
                </a:solidFill>
              </a:rPr>
              <a:t> National Park".</a:t>
            </a:r>
          </a:p>
        </p:txBody>
      </p:sp>
    </p:spTree>
    <p:extLst>
      <p:ext uri="{BB962C8B-B14F-4D97-AF65-F5344CB8AC3E}">
        <p14:creationId xmlns:p14="http://schemas.microsoft.com/office/powerpoint/2010/main" val="117037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In 1954, Ernest Hemingway survived two plane crashes in two days. After the second crash, the writer was presumed dead, but walked out of the jungle the next day, holding what.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His plane ticket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A severed finger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A baby </a:t>
            </a:r>
            <a:r>
              <a:rPr lang="en-GB" dirty="0" smtClean="0"/>
              <a:t>chimpanzee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A bottle of gin</a:t>
            </a:r>
          </a:p>
        </p:txBody>
      </p:sp>
    </p:spTree>
    <p:extLst>
      <p:ext uri="{BB962C8B-B14F-4D97-AF65-F5344CB8AC3E}">
        <p14:creationId xmlns:p14="http://schemas.microsoft.com/office/powerpoint/2010/main" val="3618592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In 1954, Ernest Hemingway survived two plane crashes in two days. After the second crash, the writer was presumed dead, but walked out of the jungle the next day, holding what.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His plane ticket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A severed finger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A baby </a:t>
            </a:r>
            <a:r>
              <a:rPr lang="en-GB" dirty="0" smtClean="0"/>
              <a:t>chimpanzee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A bottle of gin</a:t>
            </a:r>
          </a:p>
        </p:txBody>
      </p:sp>
    </p:spTree>
    <p:extLst>
      <p:ext uri="{BB962C8B-B14F-4D97-AF65-F5344CB8AC3E}">
        <p14:creationId xmlns:p14="http://schemas.microsoft.com/office/powerpoint/2010/main" val="317630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Despite repeated campaigns to repeal the law, which of these is still illegal in Sweden? 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spontaneous dancing.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mini skirts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busking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displaying the flag of any other country outside your home</a:t>
            </a:r>
          </a:p>
        </p:txBody>
      </p:sp>
    </p:spTree>
    <p:extLst>
      <p:ext uri="{BB962C8B-B14F-4D97-AF65-F5344CB8AC3E}">
        <p14:creationId xmlns:p14="http://schemas.microsoft.com/office/powerpoint/2010/main" val="334560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Answers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082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Despite repeated campaigns to repeal the law, which of these is still illegal in Sweden? 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spontaneous dancing. A dancing permit is still required.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mini skirts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busking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displaying the flag of any other country outside your home</a:t>
            </a:r>
          </a:p>
        </p:txBody>
      </p:sp>
    </p:spTree>
    <p:extLst>
      <p:ext uri="{BB962C8B-B14F-4D97-AF65-F5344CB8AC3E}">
        <p14:creationId xmlns:p14="http://schemas.microsoft.com/office/powerpoint/2010/main" val="326894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It’s almost impossible to tickle yourself, but one exception is…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The soles of your feet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The roof of your mouth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Your armpits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Your upper ribs</a:t>
            </a:r>
          </a:p>
        </p:txBody>
      </p:sp>
    </p:spTree>
    <p:extLst>
      <p:ext uri="{BB962C8B-B14F-4D97-AF65-F5344CB8AC3E}">
        <p14:creationId xmlns:p14="http://schemas.microsoft.com/office/powerpoint/2010/main" val="266288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It’s almost impossible to tickle yourself, but one exception is…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The soles of your feet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The roof of your mouth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Your armpits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Your upper ribs</a:t>
            </a:r>
          </a:p>
        </p:txBody>
      </p:sp>
    </p:spTree>
    <p:extLst>
      <p:ext uri="{BB962C8B-B14F-4D97-AF65-F5344CB8AC3E}">
        <p14:creationId xmlns:p14="http://schemas.microsoft.com/office/powerpoint/2010/main" val="289973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Women fall in love more times in their lifetime than men do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33525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Women fall in love more times in their lifetime than men </a:t>
            </a:r>
            <a:r>
              <a:rPr lang="en-GB" dirty="0" smtClean="0"/>
              <a:t>do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</a:p>
          <a:p>
            <a:pPr marL="651510" indent="-514350">
              <a:buFont typeface="+mj-lt"/>
              <a:buAutoNum type="alphaUcPeriod"/>
            </a:pP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377354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>There </a:t>
            </a:r>
            <a:r>
              <a:rPr lang="en-GB" dirty="0"/>
              <a:t>was a London society called The Farting Club whose members tried to ‘</a:t>
            </a:r>
            <a:r>
              <a:rPr lang="en-GB" dirty="0" err="1"/>
              <a:t>outfart</a:t>
            </a:r>
            <a:r>
              <a:rPr lang="en-GB" dirty="0"/>
              <a:t>’ each other</a:t>
            </a:r>
            <a:r>
              <a:rPr lang="en-GB" dirty="0" smtClean="0"/>
              <a:t>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8497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>There </a:t>
            </a:r>
            <a:r>
              <a:rPr lang="en-GB" dirty="0"/>
              <a:t>was a London society called The Farting Club whose members tried to ‘</a:t>
            </a:r>
            <a:r>
              <a:rPr lang="en-GB" dirty="0" err="1"/>
              <a:t>outfart</a:t>
            </a:r>
            <a:r>
              <a:rPr lang="en-GB" dirty="0"/>
              <a:t>’ each other</a:t>
            </a:r>
            <a:r>
              <a:rPr lang="en-GB" dirty="0" smtClean="0"/>
              <a:t> </a:t>
            </a:r>
            <a:endParaRPr lang="en-GB" dirty="0"/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 in the 1720s</a:t>
            </a:r>
          </a:p>
          <a:p>
            <a:pPr marL="137160" indent="0">
              <a:buNone/>
            </a:pPr>
            <a:endParaRPr lang="en-GB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105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Eating polar bear liver can cause your skin to peel off and your hair to fall out.</a:t>
            </a:r>
          </a:p>
        </p:txBody>
      </p:sp>
    </p:spTree>
    <p:extLst>
      <p:ext uri="{BB962C8B-B14F-4D97-AF65-F5344CB8AC3E}">
        <p14:creationId xmlns:p14="http://schemas.microsoft.com/office/powerpoint/2010/main" val="283858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Eating polar bear liver can cause your skin to peel off and your hair to fall out.</a:t>
            </a:r>
          </a:p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205000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In Japan, there’s a museum </a:t>
            </a:r>
            <a:r>
              <a:rPr lang="en-GB" dirty="0" smtClean="0"/>
              <a:t>that </a:t>
            </a:r>
            <a:r>
              <a:rPr lang="en-GB" dirty="0"/>
              <a:t>is specifically for rocks that look like faces.</a:t>
            </a:r>
          </a:p>
        </p:txBody>
      </p:sp>
    </p:spTree>
    <p:extLst>
      <p:ext uri="{BB962C8B-B14F-4D97-AF65-F5344CB8AC3E}">
        <p14:creationId xmlns:p14="http://schemas.microsoft.com/office/powerpoint/2010/main" val="67058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What is the pope not allowed to do with his body? 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Indulge in “self pleasure”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Have </a:t>
            </a:r>
            <a:r>
              <a:rPr lang="en-GB" dirty="0"/>
              <a:t>piercings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Have tattoo’s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Donate </a:t>
            </a:r>
            <a:r>
              <a:rPr lang="en-GB" dirty="0"/>
              <a:t>an organ</a:t>
            </a:r>
          </a:p>
        </p:txBody>
      </p:sp>
    </p:spTree>
    <p:extLst>
      <p:ext uri="{BB962C8B-B14F-4D97-AF65-F5344CB8AC3E}">
        <p14:creationId xmlns:p14="http://schemas.microsoft.com/office/powerpoint/2010/main" val="280219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In Japan, there’s a museum </a:t>
            </a:r>
            <a:r>
              <a:rPr lang="en-GB" dirty="0" smtClean="0"/>
              <a:t>that </a:t>
            </a:r>
            <a:r>
              <a:rPr lang="en-GB" dirty="0"/>
              <a:t>is specifically for rocks that look like faces.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  <a:endParaRPr lang="en-GB" dirty="0"/>
          </a:p>
          <a:p>
            <a:pPr marL="137160" indent="0">
              <a:buNone/>
            </a:pP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600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Queen Elizabeth II is older than the invention of chocolate chip cookies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223265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Queen Elizabeth II is older than the invention of chocolate chip </a:t>
            </a:r>
            <a:r>
              <a:rPr lang="en-GB" dirty="0" smtClean="0"/>
              <a:t>cookies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188214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Bruce Forsythe was 14 days older than sliced bread</a:t>
            </a:r>
          </a:p>
        </p:txBody>
      </p:sp>
    </p:spTree>
    <p:extLst>
      <p:ext uri="{BB962C8B-B14F-4D97-AF65-F5344CB8AC3E}">
        <p14:creationId xmlns:p14="http://schemas.microsoft.com/office/powerpoint/2010/main" val="161762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Bruce Forsythe was 14 days older than sliced bread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1130562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The Romans had hot dogs</a:t>
            </a:r>
          </a:p>
          <a:p>
            <a:pPr marL="13716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7814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The Romans had hot </a:t>
            </a:r>
            <a:r>
              <a:rPr lang="en-GB" dirty="0" smtClean="0"/>
              <a:t>dogs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  <a:endParaRPr lang="en-GB" dirty="0"/>
          </a:p>
          <a:p>
            <a:pPr marL="137160" indent="0">
              <a:buNone/>
            </a:pPr>
            <a:r>
              <a:rPr lang="en-GB" dirty="0"/>
              <a:t/>
            </a:r>
            <a:br>
              <a:rPr lang="en-GB" dirty="0"/>
            </a:br>
            <a:r>
              <a:rPr lang="en-GB" dirty="0"/>
              <a:t>The Latin for hot dog is '</a:t>
            </a:r>
            <a:r>
              <a:rPr lang="en-GB" dirty="0" err="1"/>
              <a:t>pastillum</a:t>
            </a:r>
            <a:r>
              <a:rPr lang="en-GB" dirty="0"/>
              <a:t> </a:t>
            </a:r>
            <a:r>
              <a:rPr lang="en-GB" dirty="0" err="1"/>
              <a:t>botello</a:t>
            </a:r>
            <a:r>
              <a:rPr lang="en-GB" dirty="0"/>
              <a:t> </a:t>
            </a:r>
            <a:r>
              <a:rPr lang="en-GB" dirty="0" err="1"/>
              <a:t>fartum</a:t>
            </a:r>
            <a:r>
              <a:rPr lang="en-GB" dirty="0"/>
              <a:t>'</a:t>
            </a:r>
          </a:p>
          <a:p>
            <a:pPr marL="137160" indent="0">
              <a:buNone/>
            </a:pP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196866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Languages that are spoken more quickly than English (like Spanish) contain more information per syllable than English.</a:t>
            </a:r>
          </a:p>
        </p:txBody>
      </p:sp>
    </p:spTree>
    <p:extLst>
      <p:ext uri="{BB962C8B-B14F-4D97-AF65-F5344CB8AC3E}">
        <p14:creationId xmlns:p14="http://schemas.microsoft.com/office/powerpoint/2010/main" val="395161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Languages that are spoken more quickly than English (like Spanish) contain more information per syllable than English.</a:t>
            </a:r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</a:p>
          <a:p>
            <a:pPr marL="137160" indent="0">
              <a:buNone/>
            </a:pPr>
            <a:r>
              <a:rPr lang="en-GB" dirty="0" smtClean="0"/>
              <a:t>They actually contain less. Almost </a:t>
            </a:r>
            <a:r>
              <a:rPr lang="en-GB" dirty="0"/>
              <a:t>all languages transmit the same amount of information per unit time.</a:t>
            </a:r>
            <a:endParaRPr lang="en-GB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49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The top native predator on the island of Montserrat is a chicken</a:t>
            </a:r>
          </a:p>
          <a:p>
            <a:pPr marL="13716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61390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What is the pope not allowed to do with his body? 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Indulge in “self pleasure”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Have </a:t>
            </a:r>
            <a:r>
              <a:rPr lang="en-GB" dirty="0"/>
              <a:t>piercings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Have tattoo’s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>
                <a:solidFill>
                  <a:srgbClr val="FF0000"/>
                </a:solidFill>
              </a:rPr>
              <a:t>Donate </a:t>
            </a:r>
            <a:r>
              <a:rPr lang="en-GB" dirty="0">
                <a:solidFill>
                  <a:srgbClr val="FF0000"/>
                </a:solidFill>
              </a:rPr>
              <a:t>an organ</a:t>
            </a:r>
          </a:p>
        </p:txBody>
      </p:sp>
    </p:spTree>
    <p:extLst>
      <p:ext uri="{BB962C8B-B14F-4D97-AF65-F5344CB8AC3E}">
        <p14:creationId xmlns:p14="http://schemas.microsoft.com/office/powerpoint/2010/main" val="319538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The top native predator on the island of Montserrat is a </a:t>
            </a:r>
            <a:r>
              <a:rPr lang="en-GB" dirty="0" smtClean="0"/>
              <a:t>chicken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It </a:t>
            </a:r>
            <a:r>
              <a:rPr lang="en-GB" dirty="0"/>
              <a:t>is a </a:t>
            </a:r>
            <a:r>
              <a:rPr lang="en-GB" dirty="0" smtClean="0"/>
              <a:t>frog. However it </a:t>
            </a:r>
            <a:r>
              <a:rPr lang="en-GB" dirty="0"/>
              <a:t>is </a:t>
            </a:r>
            <a:r>
              <a:rPr lang="en-GB" dirty="0" smtClean="0"/>
              <a:t>known </a:t>
            </a:r>
            <a:r>
              <a:rPr lang="en-GB" dirty="0"/>
              <a:t>in the local dialect as “the mountain chicken”</a:t>
            </a:r>
          </a:p>
          <a:p>
            <a:pPr marL="137160" indent="0">
              <a:buNone/>
            </a:pPr>
            <a:endParaRPr lang="en-GB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70009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88 </a:t>
            </a:r>
            <a:r>
              <a:rPr lang="en-GB" dirty="0"/>
              <a:t>percent of British people consider themselves to be among the nicest 50% of the population</a:t>
            </a:r>
          </a:p>
        </p:txBody>
      </p:sp>
    </p:spTree>
    <p:extLst>
      <p:ext uri="{BB962C8B-B14F-4D97-AF65-F5344CB8AC3E}">
        <p14:creationId xmlns:p14="http://schemas.microsoft.com/office/powerpoint/2010/main" val="349165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88 </a:t>
            </a:r>
            <a:r>
              <a:rPr lang="en-GB" dirty="0"/>
              <a:t>percent of British people consider themselves to be among the nicest 50% of the population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  <a:endParaRPr lang="en-GB" sz="4000" dirty="0"/>
          </a:p>
          <a:p>
            <a:pPr marL="137160" indent="0">
              <a:buNone/>
            </a:pPr>
            <a:r>
              <a:rPr lang="en-GB" dirty="0" smtClean="0"/>
              <a:t>It is actually 98 </a:t>
            </a:r>
            <a:r>
              <a:rPr lang="en-GB" dirty="0"/>
              <a:t>percent </a:t>
            </a:r>
            <a:endParaRPr lang="en-GB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608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</p:spPr>
        <p:txBody>
          <a:bodyPr/>
          <a:lstStyle/>
          <a:p>
            <a:r>
              <a:rPr lang="en-GB" dirty="0" smtClean="0"/>
              <a:t>Question 21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288032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What is this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268760"/>
            <a:ext cx="6350116" cy="5157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4358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</p:spPr>
        <p:txBody>
          <a:bodyPr/>
          <a:lstStyle/>
          <a:p>
            <a:r>
              <a:rPr lang="en-GB" dirty="0" smtClean="0"/>
              <a:t>Question 21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288032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What is this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A Naked </a:t>
            </a:r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Mole Rat</a:t>
            </a:r>
          </a:p>
        </p:txBody>
      </p:sp>
      <p:pic>
        <p:nvPicPr>
          <p:cNvPr id="5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268760"/>
            <a:ext cx="6350116" cy="5157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04063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8712968" cy="136815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What is a group of kittens called?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759" y="2852936"/>
            <a:ext cx="5716587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87677339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8712968" cy="136815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What is a group of kittens called?</a:t>
            </a:r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A Kindle</a:t>
            </a:r>
            <a:endParaRPr lang="en-GB" sz="4000" dirty="0">
              <a:solidFill>
                <a:srgbClr val="FF0000"/>
              </a:solidFill>
            </a:endParaRP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759" y="2852936"/>
            <a:ext cx="5716587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145998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432048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Cary Grant and Clark Gable met once a year to exchange unwanted monogrammed Christmas gifts</a:t>
            </a:r>
            <a:endParaRPr lang="en-GB" dirty="0" smtClean="0"/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574" y="1628800"/>
            <a:ext cx="4409877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13732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432048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Cary Grant and Clark Gable met once a year to exchange unwanted monogrammed Christmas </a:t>
            </a:r>
            <a:r>
              <a:rPr lang="en-GB" dirty="0" smtClean="0"/>
              <a:t>gifts</a:t>
            </a:r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574" y="1628800"/>
            <a:ext cx="4409877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5137327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432048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Octopus </a:t>
            </a: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sometimes </a:t>
            </a:r>
          </a:p>
          <a:p>
            <a:pPr marL="137160" indent="0">
              <a:buNone/>
            </a:pPr>
            <a:r>
              <a:rPr lang="en-GB" dirty="0" smtClean="0"/>
              <a:t>tickle </a:t>
            </a:r>
            <a:r>
              <a:rPr lang="en-GB" dirty="0"/>
              <a:t>fish</a:t>
            </a: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5" y="2348880"/>
            <a:ext cx="5716587" cy="3781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2909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54162"/>
            <a:ext cx="8686800" cy="4899174"/>
          </a:xfrm>
        </p:spPr>
        <p:txBody>
          <a:bodyPr>
            <a:normAutofit fontScale="92500"/>
          </a:bodyPr>
          <a:lstStyle/>
          <a:p>
            <a:pPr marL="137160" indent="0">
              <a:buNone/>
            </a:pPr>
            <a:r>
              <a:rPr lang="en-GB" dirty="0"/>
              <a:t>The first line of CONPLANN 8888, the US government’s strategy for defending against zombies, states what?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This plan can be used during a pandemic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This plan is intended for unprecedented events in the future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This plan was inspired by a movie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This plan was not actually designed as a joke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5057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432048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Octopus </a:t>
            </a: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sometimes </a:t>
            </a:r>
          </a:p>
          <a:p>
            <a:pPr marL="137160" indent="0">
              <a:buNone/>
            </a:pPr>
            <a:r>
              <a:rPr lang="en-GB" dirty="0" smtClean="0"/>
              <a:t>tickle fish</a:t>
            </a:r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</a:p>
          <a:p>
            <a:pPr marL="137160" indent="0">
              <a:buNone/>
            </a:pPr>
            <a:r>
              <a:rPr lang="en-GB" dirty="0" smtClean="0"/>
              <a:t>But the do</a:t>
            </a:r>
          </a:p>
          <a:p>
            <a:pPr marL="137160" indent="0">
              <a:buNone/>
            </a:pPr>
            <a:r>
              <a:rPr lang="en-GB" sz="3200" dirty="0" smtClean="0"/>
              <a:t>punch them</a:t>
            </a: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2348880"/>
            <a:ext cx="5716587" cy="3781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729093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What percentage of British adult say they still sleep with a cuddly toy</a:t>
            </a:r>
          </a:p>
          <a:p>
            <a:pPr marL="137160" indent="0">
              <a:buNone/>
            </a:pPr>
            <a:endParaRPr lang="en-GB" sz="3200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10%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25%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33%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50%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2492896"/>
            <a:ext cx="5716587" cy="427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07895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What percentage of British adult say they still sleep with a cuddly toy</a:t>
            </a:r>
          </a:p>
          <a:p>
            <a:pPr marL="137160" indent="0">
              <a:buNone/>
            </a:pPr>
            <a:endParaRPr lang="en-GB" sz="3200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10%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25%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>
                <a:solidFill>
                  <a:srgbClr val="FF0000"/>
                </a:solidFill>
              </a:rPr>
              <a:t>33%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50%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2492896"/>
            <a:ext cx="5716587" cy="427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9078954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Brussels sprouts really did taste worse when you were a child</a:t>
            </a:r>
            <a:endParaRPr lang="en-GB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3645024"/>
            <a:ext cx="4762500" cy="3105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587137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Brussels sprouts really did taste worse when you were a </a:t>
            </a:r>
            <a:r>
              <a:rPr lang="en-GB" dirty="0" smtClean="0"/>
              <a:t>child</a:t>
            </a:r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  <a:p>
            <a:pPr marL="137160" indent="0">
              <a:buNone/>
            </a:pPr>
            <a:r>
              <a:rPr lang="en-GB" dirty="0" smtClean="0"/>
              <a:t>Starting </a:t>
            </a:r>
            <a:r>
              <a:rPr lang="en-GB" dirty="0"/>
              <a:t>in the 1990s, Dutch growers of Brussels sprouts created new </a:t>
            </a:r>
            <a:r>
              <a:rPr lang="en-GB" dirty="0" smtClean="0"/>
              <a:t>varietals that </a:t>
            </a:r>
            <a:r>
              <a:rPr lang="en-GB" dirty="0"/>
              <a:t>were much less bitter and much tastier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4587137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In </a:t>
            </a:r>
            <a:r>
              <a:rPr lang="en-GB" dirty="0" smtClean="0"/>
              <a:t>2019, a Spanish </a:t>
            </a:r>
            <a:r>
              <a:rPr lang="en-GB" dirty="0"/>
              <a:t>town was terrorized by a pack of wild </a:t>
            </a:r>
            <a:r>
              <a:rPr lang="en-GB" dirty="0" err="1"/>
              <a:t>chihuahuas</a:t>
            </a:r>
            <a:r>
              <a:rPr lang="en-GB" dirty="0"/>
              <a:t>.</a:t>
            </a:r>
            <a:endParaRPr lang="en-GB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717032"/>
            <a:ext cx="4130649" cy="3000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2986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In </a:t>
            </a:r>
            <a:r>
              <a:rPr lang="en-GB" dirty="0" smtClean="0"/>
              <a:t>2019, a Spanish </a:t>
            </a:r>
            <a:r>
              <a:rPr lang="en-GB" dirty="0"/>
              <a:t>town was terrorized by a pack of wild </a:t>
            </a:r>
            <a:r>
              <a:rPr lang="en-GB" dirty="0" err="1"/>
              <a:t>chihuahuas</a:t>
            </a:r>
            <a:r>
              <a:rPr lang="en-GB" dirty="0" smtClean="0"/>
              <a:t>. 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717032"/>
            <a:ext cx="4130649" cy="3000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429863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288032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What is this?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2636912"/>
            <a:ext cx="5716587" cy="3724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70572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288032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What is this?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A </a:t>
            </a:r>
            <a:r>
              <a:rPr lang="en-GB" sz="4000" dirty="0">
                <a:solidFill>
                  <a:srgbClr val="FF0000"/>
                </a:solidFill>
              </a:rPr>
              <a:t>wombat</a:t>
            </a:r>
            <a:endParaRPr lang="en-GB" sz="4000" dirty="0" smtClean="0">
              <a:solidFill>
                <a:srgbClr val="FF0000"/>
              </a:solidFill>
            </a:endParaRP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2636912"/>
            <a:ext cx="5716587" cy="3724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0170572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</a:t>
            </a:r>
            <a:r>
              <a:rPr lang="en-GB" dirty="0" smtClean="0"/>
              <a:t>29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What is missing from this headline</a:t>
            </a:r>
            <a:endParaRPr lang="en-GB" sz="32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988840"/>
            <a:ext cx="7113110" cy="468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94913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54162"/>
            <a:ext cx="8686800" cy="4899174"/>
          </a:xfrm>
        </p:spPr>
        <p:txBody>
          <a:bodyPr>
            <a:normAutofit fontScale="92500"/>
          </a:bodyPr>
          <a:lstStyle/>
          <a:p>
            <a:pPr marL="137160" indent="0">
              <a:buNone/>
            </a:pPr>
            <a:r>
              <a:rPr lang="en-GB" dirty="0"/>
              <a:t>The first line of CONPLANN 8888, the US government’s strategy for defending against zombies, states what?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This plan can be used during a pandemic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This plan is intended for unprecedented events in the future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This plan was inspired by a movie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This plan was not actually designed as a joke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079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</a:t>
            </a:r>
            <a:r>
              <a:rPr lang="en-GB" dirty="0" smtClean="0"/>
              <a:t>29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What is missing from this headline</a:t>
            </a:r>
            <a:endParaRPr lang="en-GB" sz="32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988840"/>
            <a:ext cx="7113110" cy="468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974578"/>
            <a:ext cx="7134784" cy="469478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949136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 This is a living organism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966" y="2204864"/>
            <a:ext cx="6002337" cy="405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05166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  <a:r>
              <a:rPr lang="en-GB" sz="4000" dirty="0" smtClean="0"/>
              <a:t> </a:t>
            </a:r>
            <a:r>
              <a:rPr lang="en-GB" dirty="0" smtClean="0"/>
              <a:t>it is a glass worm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966" y="2204864"/>
            <a:ext cx="6002337" cy="405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305166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The </a:t>
            </a:r>
            <a:r>
              <a:rPr lang="en-GB" dirty="0"/>
              <a:t>day recreational marijuana was legalised in a Canada, a 9 year old girl scout in Edmonton did what outside a newly opened weed shop?</a:t>
            </a:r>
          </a:p>
        </p:txBody>
      </p:sp>
    </p:spTree>
    <p:extLst>
      <p:ext uri="{BB962C8B-B14F-4D97-AF65-F5344CB8AC3E}">
        <p14:creationId xmlns:p14="http://schemas.microsoft.com/office/powerpoint/2010/main" val="59373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The </a:t>
            </a:r>
            <a:r>
              <a:rPr lang="en-GB" dirty="0"/>
              <a:t>day recreational marijuana was legalised in a Canada, a 9 year old girl scout in Edmonton did what outside a newly opened weed shop</a:t>
            </a:r>
            <a:r>
              <a:rPr lang="en-GB" dirty="0" smtClean="0"/>
              <a:t>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>
                <a:solidFill>
                  <a:srgbClr val="FF0000"/>
                </a:solidFill>
              </a:rPr>
              <a:t>sold all her cookies in 45 minutes</a:t>
            </a:r>
          </a:p>
        </p:txBody>
      </p:sp>
    </p:spTree>
    <p:extLst>
      <p:ext uri="{BB962C8B-B14F-4D97-AF65-F5344CB8AC3E}">
        <p14:creationId xmlns:p14="http://schemas.microsoft.com/office/powerpoint/2010/main" val="89298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During </a:t>
            </a:r>
            <a:r>
              <a:rPr lang="en-GB" dirty="0"/>
              <a:t>the 1980s how many different singles took the UK chart number 1 spot</a:t>
            </a:r>
            <a:r>
              <a:rPr lang="en-GB" dirty="0" smtClean="0"/>
              <a:t>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Nearest one wins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8319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During </a:t>
            </a:r>
            <a:r>
              <a:rPr lang="en-GB" dirty="0"/>
              <a:t>the 1980s how many different singles took the UK chart number 1 spot</a:t>
            </a:r>
            <a:r>
              <a:rPr lang="en-GB" dirty="0" smtClean="0"/>
              <a:t>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>
                <a:solidFill>
                  <a:srgbClr val="FF0000"/>
                </a:solidFill>
              </a:rPr>
              <a:t>191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7909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Occam’s broom is a term coined by the biologist Sidney Brenner to describe what?</a:t>
            </a:r>
          </a:p>
        </p:txBody>
      </p:sp>
    </p:spTree>
    <p:extLst>
      <p:ext uri="{BB962C8B-B14F-4D97-AF65-F5344CB8AC3E}">
        <p14:creationId xmlns:p14="http://schemas.microsoft.com/office/powerpoint/2010/main" val="164878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Occam’s broom is a term coined by the biologist Sidney Brenner to describe what?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>
                <a:solidFill>
                  <a:srgbClr val="FF0000"/>
                </a:solidFill>
              </a:rPr>
              <a:t>the process whereby inconvenient facts that don’t fit into one’s hypothesis are swept under the rug. </a:t>
            </a:r>
          </a:p>
        </p:txBody>
      </p:sp>
    </p:spTree>
    <p:extLst>
      <p:ext uri="{BB962C8B-B14F-4D97-AF65-F5344CB8AC3E}">
        <p14:creationId xmlns:p14="http://schemas.microsoft.com/office/powerpoint/2010/main" val="3203406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Children are more likely to be </a:t>
            </a:r>
            <a:r>
              <a:rPr lang="en-GB" dirty="0" err="1"/>
              <a:t>arachnophobic</a:t>
            </a:r>
            <a:r>
              <a:rPr lang="en-GB" dirty="0"/>
              <a:t> after they watch a Spider-Man film</a:t>
            </a:r>
          </a:p>
        </p:txBody>
      </p:sp>
    </p:spTree>
    <p:extLst>
      <p:ext uri="{BB962C8B-B14F-4D97-AF65-F5344CB8AC3E}">
        <p14:creationId xmlns:p14="http://schemas.microsoft.com/office/powerpoint/2010/main" val="116692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Your cat is more likely to like you if </a:t>
            </a:r>
            <a:r>
              <a:rPr lang="en-GB" dirty="0" smtClean="0"/>
              <a:t>you do what</a:t>
            </a:r>
            <a:r>
              <a:rPr lang="en-GB" dirty="0"/>
              <a:t>?</a:t>
            </a:r>
          </a:p>
          <a:p>
            <a:pPr marL="137160" indent="0">
              <a:buNone/>
            </a:pPr>
            <a:r>
              <a:rPr lang="en-GB" dirty="0"/>
              <a:t>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Play with them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Blink at them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Blow on them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Make purring noises</a:t>
            </a: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332803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Children are more likely to be </a:t>
            </a:r>
            <a:r>
              <a:rPr lang="en-GB" dirty="0" err="1"/>
              <a:t>arachnophobic</a:t>
            </a:r>
            <a:r>
              <a:rPr lang="en-GB" dirty="0"/>
              <a:t> after they watch a Spider-Man </a:t>
            </a:r>
            <a:r>
              <a:rPr lang="en-GB" dirty="0" smtClean="0"/>
              <a:t>film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</a:p>
          <a:p>
            <a:pPr marL="13716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41005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Farts are strong enough to propel humans in zero gravity </a:t>
            </a:r>
          </a:p>
        </p:txBody>
      </p:sp>
    </p:spTree>
    <p:extLst>
      <p:ext uri="{BB962C8B-B14F-4D97-AF65-F5344CB8AC3E}">
        <p14:creationId xmlns:p14="http://schemas.microsoft.com/office/powerpoint/2010/main" val="2509746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Farts are strong enough to propel humans in zero gravity </a:t>
            </a:r>
          </a:p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  <a:endParaRPr lang="en-GB" sz="4000" dirty="0">
              <a:solidFill>
                <a:srgbClr val="FF0000"/>
              </a:solidFill>
            </a:endParaRPr>
          </a:p>
          <a:p>
            <a:pPr marL="137160" indent="0">
              <a:buNone/>
            </a:pPr>
            <a:r>
              <a:rPr lang="en-GB" dirty="0"/>
              <a:t>(attempts have been made).</a:t>
            </a:r>
          </a:p>
        </p:txBody>
      </p:sp>
    </p:spTree>
    <p:extLst>
      <p:ext uri="{BB962C8B-B14F-4D97-AF65-F5344CB8AC3E}">
        <p14:creationId xmlns:p14="http://schemas.microsoft.com/office/powerpoint/2010/main" val="341998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2021 will be the shortest year in nearly a century</a:t>
            </a:r>
          </a:p>
        </p:txBody>
      </p:sp>
    </p:spTree>
    <p:extLst>
      <p:ext uri="{BB962C8B-B14F-4D97-AF65-F5344CB8AC3E}">
        <p14:creationId xmlns:p14="http://schemas.microsoft.com/office/powerpoint/2010/main" val="1041853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2021 will be the shortest year in nearly a century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  <a:p>
            <a:pPr marL="137160" indent="0">
              <a:buNone/>
            </a:pPr>
            <a:r>
              <a:rPr lang="en-GB" dirty="0"/>
              <a:t>As the earth is rotating faster, it is predicted to be about 19 milliseconds shorter than the average year.</a:t>
            </a:r>
            <a:endParaRPr lang="en-GB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316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dirty="0"/>
              <a:t>Wiltshire invested in a new fleet of </a:t>
            </a:r>
            <a:r>
              <a:rPr lang="en-GB" dirty="0" err="1"/>
              <a:t>gritters</a:t>
            </a:r>
            <a:r>
              <a:rPr lang="en-GB" dirty="0"/>
              <a:t> in late 2019. Which of these is not a </a:t>
            </a:r>
            <a:r>
              <a:rPr lang="en-GB" dirty="0" err="1"/>
              <a:t>gritters</a:t>
            </a:r>
            <a:r>
              <a:rPr lang="en-GB" dirty="0"/>
              <a:t>‘ chosen name?</a:t>
            </a:r>
          </a:p>
          <a:p>
            <a:pPr marL="0" indent="0">
              <a:buNone/>
            </a:pPr>
            <a:endParaRPr lang="en-GB" dirty="0"/>
          </a:p>
          <a:p>
            <a:pPr marL="514350" indent="-514350">
              <a:buFont typeface="+mj-lt"/>
              <a:buAutoNum type="alphaUcPeriod"/>
            </a:pPr>
            <a:r>
              <a:rPr lang="en-GB" dirty="0"/>
              <a:t>Sir David </a:t>
            </a:r>
            <a:r>
              <a:rPr lang="en-GB" dirty="0" err="1"/>
              <a:t>Attenbrrrr</a:t>
            </a:r>
            <a:endParaRPr lang="en-GB" dirty="0"/>
          </a:p>
          <a:p>
            <a:pPr marL="514350" indent="-514350">
              <a:buFont typeface="+mj-lt"/>
              <a:buAutoNum type="alphaUcPeriod"/>
            </a:pPr>
            <a:r>
              <a:rPr lang="en-GB" dirty="0"/>
              <a:t>Thaw Enforcement</a:t>
            </a:r>
          </a:p>
          <a:p>
            <a:pPr marL="514350" indent="-514350">
              <a:buFont typeface="+mj-lt"/>
              <a:buAutoNum type="alphaUcPeriod"/>
            </a:pPr>
            <a:r>
              <a:rPr lang="en-GB" dirty="0"/>
              <a:t>Gary </a:t>
            </a:r>
            <a:r>
              <a:rPr lang="en-GB" dirty="0" err="1"/>
              <a:t>Gritter</a:t>
            </a:r>
            <a:endParaRPr lang="en-GB" dirty="0"/>
          </a:p>
          <a:p>
            <a:pPr marL="514350" indent="-514350">
              <a:buFont typeface="+mj-lt"/>
              <a:buAutoNum type="alphaUcPeriod"/>
            </a:pPr>
            <a:r>
              <a:rPr lang="en-GB" dirty="0" err="1"/>
              <a:t>Spready</a:t>
            </a:r>
            <a:r>
              <a:rPr lang="en-GB" dirty="0"/>
              <a:t> Mercury</a:t>
            </a:r>
          </a:p>
        </p:txBody>
      </p:sp>
    </p:spTree>
    <p:extLst>
      <p:ext uri="{BB962C8B-B14F-4D97-AF65-F5344CB8AC3E}">
        <p14:creationId xmlns:p14="http://schemas.microsoft.com/office/powerpoint/2010/main" val="2006117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dirty="0"/>
              <a:t>Wiltshire invested in a new fleet of </a:t>
            </a:r>
            <a:r>
              <a:rPr lang="en-GB" dirty="0" err="1"/>
              <a:t>gritters</a:t>
            </a:r>
            <a:r>
              <a:rPr lang="en-GB" dirty="0"/>
              <a:t> in late 2019. Which of these is not a </a:t>
            </a:r>
            <a:r>
              <a:rPr lang="en-GB" dirty="0" err="1"/>
              <a:t>gritters</a:t>
            </a:r>
            <a:r>
              <a:rPr lang="en-GB" dirty="0"/>
              <a:t>‘ chosen name?</a:t>
            </a:r>
          </a:p>
          <a:p>
            <a:pPr marL="0" indent="0">
              <a:buNone/>
            </a:pPr>
            <a:endParaRPr lang="en-GB" dirty="0"/>
          </a:p>
          <a:p>
            <a:pPr marL="514350" indent="-514350">
              <a:buFont typeface="+mj-lt"/>
              <a:buAutoNum type="alphaUcPeriod"/>
            </a:pPr>
            <a:r>
              <a:rPr lang="en-GB" dirty="0"/>
              <a:t>Sir David </a:t>
            </a:r>
            <a:r>
              <a:rPr lang="en-GB" dirty="0" err="1"/>
              <a:t>Attenbrrrr</a:t>
            </a:r>
            <a:endParaRPr lang="en-GB" dirty="0"/>
          </a:p>
          <a:p>
            <a:pPr marL="514350" indent="-514350">
              <a:buFont typeface="+mj-lt"/>
              <a:buAutoNum type="alphaUcPeriod"/>
            </a:pPr>
            <a:r>
              <a:rPr lang="en-GB" dirty="0"/>
              <a:t>Thaw Enforcement</a:t>
            </a:r>
          </a:p>
          <a:p>
            <a:pPr marL="51435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Gary </a:t>
            </a:r>
            <a:r>
              <a:rPr lang="en-GB" dirty="0" err="1">
                <a:solidFill>
                  <a:srgbClr val="FF0000"/>
                </a:solidFill>
              </a:rPr>
              <a:t>Gritter</a:t>
            </a:r>
            <a:endParaRPr lang="en-GB" dirty="0">
              <a:solidFill>
                <a:srgbClr val="FF0000"/>
              </a:solidFill>
            </a:endParaRPr>
          </a:p>
          <a:p>
            <a:pPr marL="514350" indent="-514350">
              <a:buFont typeface="+mj-lt"/>
              <a:buAutoNum type="alphaUcPeriod"/>
            </a:pPr>
            <a:r>
              <a:rPr lang="en-GB" dirty="0" err="1"/>
              <a:t>Spready</a:t>
            </a:r>
            <a:r>
              <a:rPr lang="en-GB" dirty="0"/>
              <a:t> Mercury</a:t>
            </a:r>
          </a:p>
        </p:txBody>
      </p:sp>
    </p:spTree>
    <p:extLst>
      <p:ext uri="{BB962C8B-B14F-4D97-AF65-F5344CB8AC3E}">
        <p14:creationId xmlns:p14="http://schemas.microsoft.com/office/powerpoint/2010/main" val="205158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Which if these is a piece of advice from ‘The Rules of Dancing’, a book from 1529 about dance etiquette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Never fart when you are dancing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A smile is as important as proper footwear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Always glance your partners gaze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Bow low before dancing commences</a:t>
            </a:r>
          </a:p>
          <a:p>
            <a:pPr marL="651510" indent="-514350">
              <a:buFont typeface="+mj-lt"/>
              <a:buAutoNum type="alphaU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3237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Which if these is a piece of advice from ‘The Rules of Dancing’, a book from 1529 about dance etiquette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>
                <a:solidFill>
                  <a:srgbClr val="FF0000"/>
                </a:solidFill>
              </a:rPr>
              <a:t>‘</a:t>
            </a:r>
            <a:r>
              <a:rPr lang="en-GB" dirty="0">
                <a:solidFill>
                  <a:srgbClr val="FF0000"/>
                </a:solidFill>
              </a:rPr>
              <a:t>Never fart when you are dancing: grit your teeth and compel your arse to hold back the fart.’</a:t>
            </a:r>
          </a:p>
        </p:txBody>
      </p:sp>
    </p:spTree>
    <p:extLst>
      <p:ext uri="{BB962C8B-B14F-4D97-AF65-F5344CB8AC3E}">
        <p14:creationId xmlns:p14="http://schemas.microsoft.com/office/powerpoint/2010/main" val="255785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The TV series Star Trek, first aired in 1967, has spawned nine television series and one short-form companion </a:t>
            </a:r>
            <a:r>
              <a:rPr lang="en-GB" dirty="0" smtClean="0"/>
              <a:t>series that </a:t>
            </a:r>
            <a:r>
              <a:rPr lang="en-GB" dirty="0"/>
              <a:t>make up the bulk of the </a:t>
            </a:r>
            <a:r>
              <a:rPr lang="en-GB" i="1" dirty="0"/>
              <a:t>Star Trek</a:t>
            </a:r>
            <a:r>
              <a:rPr lang="en-GB" dirty="0"/>
              <a:t> mythos across 37 seasons of television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How many episodes are there is total</a:t>
            </a:r>
            <a:r>
              <a:rPr lang="en-GB" dirty="0" smtClean="0"/>
              <a:t>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0201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Your cat is more likely to like you if </a:t>
            </a:r>
            <a:r>
              <a:rPr lang="en-GB" dirty="0" smtClean="0"/>
              <a:t>you do what</a:t>
            </a:r>
            <a:r>
              <a:rPr lang="en-GB" dirty="0"/>
              <a:t>?</a:t>
            </a:r>
          </a:p>
          <a:p>
            <a:pPr marL="137160" indent="0">
              <a:buNone/>
            </a:pPr>
            <a:r>
              <a:rPr lang="en-GB" dirty="0"/>
              <a:t>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Play with them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Blink at them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Blow on them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Make purring noises</a:t>
            </a: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8974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The TV series Star </a:t>
            </a:r>
            <a:r>
              <a:rPr lang="en-GB" dirty="0" smtClean="0"/>
              <a:t>Trek, </a:t>
            </a:r>
            <a:r>
              <a:rPr lang="en-GB" dirty="0"/>
              <a:t>first aired in </a:t>
            </a:r>
            <a:r>
              <a:rPr lang="en-GB" dirty="0" smtClean="0"/>
              <a:t>1967, </a:t>
            </a:r>
            <a:r>
              <a:rPr lang="en-GB" dirty="0"/>
              <a:t>has spawned nine television series and one short-form companion </a:t>
            </a:r>
            <a:r>
              <a:rPr lang="en-GB" dirty="0" smtClean="0"/>
              <a:t>series that </a:t>
            </a:r>
            <a:r>
              <a:rPr lang="en-GB" dirty="0"/>
              <a:t>make up the bulk of the </a:t>
            </a:r>
            <a:r>
              <a:rPr lang="en-GB" i="1" dirty="0"/>
              <a:t>Star Trek</a:t>
            </a:r>
            <a:r>
              <a:rPr lang="en-GB" dirty="0"/>
              <a:t> mythos across 37 seasons of television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How many episodes are there is </a:t>
            </a:r>
            <a:r>
              <a:rPr lang="en-GB" dirty="0" smtClean="0"/>
              <a:t>total?</a:t>
            </a:r>
            <a:endParaRPr lang="en-GB" dirty="0"/>
          </a:p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797</a:t>
            </a:r>
            <a:endParaRPr lang="en-GB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0992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40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Smarter people drink more. </a:t>
            </a:r>
            <a:br>
              <a:rPr lang="en-GB" dirty="0"/>
            </a:b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884149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40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Smarter people drink more. </a:t>
            </a:r>
            <a:br>
              <a:rPr lang="en-GB" dirty="0"/>
            </a:br>
            <a:endParaRPr lang="en-GB" dirty="0" smtClean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OF COURSE IT IS TRUE</a:t>
            </a:r>
            <a:endParaRPr lang="en-GB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54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</a:t>
            </a:r>
            <a:r>
              <a:rPr lang="en-GB" dirty="0" smtClean="0"/>
              <a:t>41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Bonus question</a:t>
            </a:r>
            <a:endParaRPr lang="en-GB" dirty="0"/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It’s John Martin’s birthday on Wednesday.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How old will he be?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  <a:p>
            <a:pPr marL="13716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93698202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</a:t>
            </a:r>
            <a:r>
              <a:rPr lang="en-GB" dirty="0" smtClean="0"/>
              <a:t>41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Bonus question</a:t>
            </a:r>
            <a:endParaRPr lang="en-GB" dirty="0"/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It’s John Martin’s birthday on Wednesday.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How old will he be?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53</a:t>
            </a:r>
            <a:r>
              <a:rPr lang="en-GB" dirty="0"/>
              <a:t/>
            </a:r>
            <a:br>
              <a:rPr lang="en-GB" dirty="0"/>
            </a:br>
            <a:endParaRPr lang="en-GB" dirty="0"/>
          </a:p>
          <a:p>
            <a:pPr marL="13716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04355246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 you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84829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In 2011, The Chambers Dictionary defined what as 'a cake, long in shape but short in duration‘?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err="1"/>
              <a:t>eccles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éclair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err="1"/>
              <a:t>gâteau</a:t>
            </a:r>
            <a:r>
              <a:rPr lang="en-GB" dirty="0"/>
              <a:t> au </a:t>
            </a:r>
            <a:r>
              <a:rPr lang="en-GB" dirty="0" err="1"/>
              <a:t>yaourt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err="1"/>
              <a:t>sękacz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695189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1020</TotalTime>
  <Words>2062</Words>
  <Application>Microsoft Office PowerPoint</Application>
  <PresentationFormat>On-screen Show (4:3)</PresentationFormat>
  <Paragraphs>448</Paragraphs>
  <Slides>85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85</vt:i4>
      </vt:variant>
    </vt:vector>
  </HeadingPairs>
  <TitlesOfParts>
    <vt:vector size="86" baseType="lpstr">
      <vt:lpstr>Trek</vt:lpstr>
      <vt:lpstr>Time for a break</vt:lpstr>
      <vt:lpstr>Answers</vt:lpstr>
      <vt:lpstr>Answer 1</vt:lpstr>
      <vt:lpstr>Answer 1</vt:lpstr>
      <vt:lpstr>Answer 2</vt:lpstr>
      <vt:lpstr>Answer 2</vt:lpstr>
      <vt:lpstr>Answer 3</vt:lpstr>
      <vt:lpstr>Answer 3</vt:lpstr>
      <vt:lpstr>Answer 4</vt:lpstr>
      <vt:lpstr>Answer 4</vt:lpstr>
      <vt:lpstr>Answer 5</vt:lpstr>
      <vt:lpstr>Answer 5</vt:lpstr>
      <vt:lpstr>Answer 6</vt:lpstr>
      <vt:lpstr>Answer 6</vt:lpstr>
      <vt:lpstr>Answer 7</vt:lpstr>
      <vt:lpstr>Answer 7</vt:lpstr>
      <vt:lpstr>Answer 8</vt:lpstr>
      <vt:lpstr>Answer 8</vt:lpstr>
      <vt:lpstr>Answer 9</vt:lpstr>
      <vt:lpstr>Answer 9</vt:lpstr>
      <vt:lpstr>Answer 10</vt:lpstr>
      <vt:lpstr>Answer 10</vt:lpstr>
      <vt:lpstr>Answer 11</vt:lpstr>
      <vt:lpstr>Answer 11</vt:lpstr>
      <vt:lpstr>Answer 12</vt:lpstr>
      <vt:lpstr>Answer 12</vt:lpstr>
      <vt:lpstr>Answer 13</vt:lpstr>
      <vt:lpstr>Answer 13</vt:lpstr>
      <vt:lpstr>Answer 14</vt:lpstr>
      <vt:lpstr>Answer 14</vt:lpstr>
      <vt:lpstr>Answer 15</vt:lpstr>
      <vt:lpstr>Answer 15</vt:lpstr>
      <vt:lpstr>Question 16</vt:lpstr>
      <vt:lpstr>Question 16</vt:lpstr>
      <vt:lpstr>Answer 17</vt:lpstr>
      <vt:lpstr>Answer 17</vt:lpstr>
      <vt:lpstr>Answer 18</vt:lpstr>
      <vt:lpstr>Answer 18</vt:lpstr>
      <vt:lpstr>Answer 19</vt:lpstr>
      <vt:lpstr>Answer 19</vt:lpstr>
      <vt:lpstr>Answer 20</vt:lpstr>
      <vt:lpstr>Answer 20</vt:lpstr>
      <vt:lpstr>Question 21</vt:lpstr>
      <vt:lpstr>Question 21</vt:lpstr>
      <vt:lpstr>Question 22</vt:lpstr>
      <vt:lpstr>Question 22</vt:lpstr>
      <vt:lpstr>Question 23</vt:lpstr>
      <vt:lpstr>Question 23</vt:lpstr>
      <vt:lpstr>Question 24</vt:lpstr>
      <vt:lpstr>Question 24</vt:lpstr>
      <vt:lpstr>Question 25</vt:lpstr>
      <vt:lpstr>Question 25</vt:lpstr>
      <vt:lpstr>Question 26</vt:lpstr>
      <vt:lpstr>Question 26</vt:lpstr>
      <vt:lpstr>Question 27</vt:lpstr>
      <vt:lpstr>Question 27</vt:lpstr>
      <vt:lpstr>Question 28</vt:lpstr>
      <vt:lpstr>Question 28</vt:lpstr>
      <vt:lpstr>Question 29</vt:lpstr>
      <vt:lpstr>Question 29</vt:lpstr>
      <vt:lpstr>Question 30</vt:lpstr>
      <vt:lpstr>Question 30</vt:lpstr>
      <vt:lpstr>Answer 31</vt:lpstr>
      <vt:lpstr>Answer 31</vt:lpstr>
      <vt:lpstr>Answer 32</vt:lpstr>
      <vt:lpstr>Answer 32</vt:lpstr>
      <vt:lpstr>Answer 33</vt:lpstr>
      <vt:lpstr>Answer 33</vt:lpstr>
      <vt:lpstr>Answer 34</vt:lpstr>
      <vt:lpstr>Answer 34</vt:lpstr>
      <vt:lpstr>Answer 35</vt:lpstr>
      <vt:lpstr>Answer 35</vt:lpstr>
      <vt:lpstr>Answer 36</vt:lpstr>
      <vt:lpstr>Answer 36</vt:lpstr>
      <vt:lpstr>ANSWER 37</vt:lpstr>
      <vt:lpstr>ANSWER 37</vt:lpstr>
      <vt:lpstr>Answer 38</vt:lpstr>
      <vt:lpstr>Answer 38</vt:lpstr>
      <vt:lpstr>ANSWER 39</vt:lpstr>
      <vt:lpstr>ANSWER 39</vt:lpstr>
      <vt:lpstr>Answer 40</vt:lpstr>
      <vt:lpstr>Answer 40</vt:lpstr>
      <vt:lpstr>Question 41</vt:lpstr>
      <vt:lpstr>Question 41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John’s quiz</dc:title>
  <dc:creator>admin</dc:creator>
  <cp:lastModifiedBy>admin</cp:lastModifiedBy>
  <cp:revision>73</cp:revision>
  <dcterms:created xsi:type="dcterms:W3CDTF">2020-05-08T09:06:13Z</dcterms:created>
  <dcterms:modified xsi:type="dcterms:W3CDTF">2021-02-06T01:13:51Z</dcterms:modified>
</cp:coreProperties>
</file>

<file path=docProps/thumbnail.jpeg>
</file>